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6" r:id="rId4"/>
    <p:sldId id="277" r:id="rId5"/>
    <p:sldId id="280" r:id="rId6"/>
    <p:sldId id="281" r:id="rId7"/>
    <p:sldId id="266" r:id="rId8"/>
    <p:sldId id="270" r:id="rId9"/>
    <p:sldId id="271" r:id="rId10"/>
    <p:sldId id="272" r:id="rId11"/>
    <p:sldId id="273" r:id="rId12"/>
    <p:sldId id="282" r:id="rId13"/>
    <p:sldId id="275" r:id="rId14"/>
    <p:sldId id="283" r:id="rId15"/>
    <p:sldId id="284" r:id="rId16"/>
    <p:sldId id="28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2C0B-7B24-4A69-A692-0F5FE226A80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309882E-326A-47C1-86B6-6341CA29B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05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2C0B-7B24-4A69-A692-0F5FE226A80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09882E-326A-47C1-86B6-6341CA29B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083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2C0B-7B24-4A69-A692-0F5FE226A80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09882E-326A-47C1-86B6-6341CA29BD4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2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2C0B-7B24-4A69-A692-0F5FE226A80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09882E-326A-47C1-86B6-6341CA29B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12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2C0B-7B24-4A69-A692-0F5FE226A80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09882E-326A-47C1-86B6-6341CA29BD4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8135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2C0B-7B24-4A69-A692-0F5FE226A80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09882E-326A-47C1-86B6-6341CA29B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960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2C0B-7B24-4A69-A692-0F5FE226A80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882E-326A-47C1-86B6-6341CA29B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615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2C0B-7B24-4A69-A692-0F5FE226A80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882E-326A-47C1-86B6-6341CA29B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39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2C0B-7B24-4A69-A692-0F5FE226A80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882E-326A-47C1-86B6-6341CA29B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074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2C0B-7B24-4A69-A692-0F5FE226A80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09882E-326A-47C1-86B6-6341CA29B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396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2C0B-7B24-4A69-A692-0F5FE226A80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309882E-326A-47C1-86B6-6341CA29B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16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2C0B-7B24-4A69-A692-0F5FE226A80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309882E-326A-47C1-86B6-6341CA29B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142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2C0B-7B24-4A69-A692-0F5FE226A80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882E-326A-47C1-86B6-6341CA29B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87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2C0B-7B24-4A69-A692-0F5FE226A80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882E-326A-47C1-86B6-6341CA29B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86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2C0B-7B24-4A69-A692-0F5FE226A80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882E-326A-47C1-86B6-6341CA29B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55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2C0B-7B24-4A69-A692-0F5FE226A80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09882E-326A-47C1-86B6-6341CA29B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71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32C0B-7B24-4A69-A692-0F5FE226A80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309882E-326A-47C1-86B6-6341CA29B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48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56C6F0-C012-435A-8A2A-43D8C3807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377072"/>
            <a:ext cx="8915399" cy="4400309"/>
          </a:xfrm>
        </p:spPr>
        <p:txBody>
          <a:bodyPr>
            <a:normAutofit/>
          </a:bodyPr>
          <a:lstStyle/>
          <a:p>
            <a:r>
              <a:rPr lang="ru-RU" sz="2200" dirty="0"/>
              <a:t>Кафедра стоматологии и челюстно-лицевой хирургии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Особенность удаления ретинированных и </a:t>
            </a:r>
            <a:r>
              <a:rPr lang="ru-RU" dirty="0" err="1"/>
              <a:t>дистопированных</a:t>
            </a:r>
            <a:r>
              <a:rPr lang="ru-RU" dirty="0"/>
              <a:t> зубов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D17097-04B8-43B6-91AD-AD32BA4A2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5137608"/>
            <a:ext cx="8915399" cy="766054"/>
          </a:xfrm>
        </p:spPr>
        <p:txBody>
          <a:bodyPr/>
          <a:lstStyle/>
          <a:p>
            <a:r>
              <a:rPr lang="ru-RU" dirty="0"/>
              <a:t>Старший преподаватель Носов Евгений Васильевич</a:t>
            </a:r>
          </a:p>
        </p:txBody>
      </p:sp>
    </p:spTree>
    <p:extLst>
      <p:ext uri="{BB962C8B-B14F-4D97-AF65-F5344CB8AC3E}">
        <p14:creationId xmlns:p14="http://schemas.microsoft.com/office/powerpoint/2010/main" val="2513702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A88BBEBC-DA17-491E-AC13-2B8B6D0D3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159" y="461914"/>
            <a:ext cx="9092534" cy="569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26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268DD1F5-2994-4D31-BA9D-E874ED88ED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884" y="1094130"/>
            <a:ext cx="3803242" cy="49201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C7B1D0-355F-4582-BDB2-E47CA7728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609" y="0"/>
            <a:ext cx="4580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05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25D50B2D-8E5D-488F-84C7-2F810F2CD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3654" y="721150"/>
            <a:ext cx="3339749" cy="25661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08D3F9-7425-4DB3-87A5-82938F2953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46"/>
          <a:stretch/>
        </p:blipFill>
        <p:spPr>
          <a:xfrm>
            <a:off x="1772393" y="3495312"/>
            <a:ext cx="8496386" cy="270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44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51E1B6D7-F874-4FEA-8D41-2715297CA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429"/>
          <a:stretch/>
        </p:blipFill>
        <p:spPr>
          <a:xfrm>
            <a:off x="4146911" y="200253"/>
            <a:ext cx="7136974" cy="64574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30B0FF-52A1-405A-9332-C5213218A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53" y="1228125"/>
            <a:ext cx="3540475" cy="246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94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1043D-6C01-421F-976D-ACE893F85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8191"/>
          </a:xfrm>
        </p:spPr>
        <p:txBody>
          <a:bodyPr/>
          <a:lstStyle/>
          <a:p>
            <a:r>
              <a:rPr lang="ru-RU" dirty="0"/>
              <a:t>Послеоперационные осложнения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D4041D-E0AB-43E8-816F-D348AFB0B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72932"/>
          </a:xfrm>
        </p:spPr>
        <p:txBody>
          <a:bodyPr/>
          <a:lstStyle/>
          <a:p>
            <a:r>
              <a:rPr lang="ru-RU" dirty="0"/>
              <a:t>Образование послеоперационных гематом, кровотечение из раны</a:t>
            </a:r>
          </a:p>
          <a:p>
            <a:r>
              <a:rPr lang="ru-RU" dirty="0"/>
              <a:t>Образование послеоперационных эмфизем </a:t>
            </a:r>
          </a:p>
          <a:p>
            <a:r>
              <a:rPr lang="ru-RU" dirty="0"/>
              <a:t>Воспалительная и травматическая контрактура нижней челюсти</a:t>
            </a:r>
          </a:p>
          <a:p>
            <a:r>
              <a:rPr lang="ru-RU" dirty="0"/>
              <a:t>Перфорация верхнечелюстной пазухи, проталкивание зуба или зачатка в пазуху</a:t>
            </a:r>
          </a:p>
          <a:p>
            <a:r>
              <a:rPr lang="ru-RU" dirty="0" err="1"/>
              <a:t>Альвеолит</a:t>
            </a:r>
            <a:r>
              <a:rPr lang="ru-RU" dirty="0"/>
              <a:t> и </a:t>
            </a:r>
            <a:r>
              <a:rPr lang="ru-RU" dirty="0" err="1"/>
              <a:t>луночковый</a:t>
            </a:r>
            <a:r>
              <a:rPr lang="ru-RU" dirty="0"/>
              <a:t> остеомиелит</a:t>
            </a:r>
          </a:p>
          <a:p>
            <a:r>
              <a:rPr lang="ru-RU" dirty="0"/>
              <a:t>Невралгии и нейропатия нижнего </a:t>
            </a:r>
            <a:r>
              <a:rPr lang="ru-RU" dirty="0" err="1"/>
              <a:t>луночкового</a:t>
            </a:r>
            <a:r>
              <a:rPr lang="ru-RU" dirty="0"/>
              <a:t> нерва</a:t>
            </a:r>
          </a:p>
        </p:txBody>
      </p:sp>
    </p:spTree>
    <p:extLst>
      <p:ext uri="{BB962C8B-B14F-4D97-AF65-F5344CB8AC3E}">
        <p14:creationId xmlns:p14="http://schemas.microsoft.com/office/powerpoint/2010/main" val="2383817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2FFC5-276C-468A-AAA1-9F19955A9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Профилактика послеоперационных осложнений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EAD22B-6C61-4A5D-82AB-13F4841AB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616" y="2133600"/>
            <a:ext cx="9458996" cy="4238920"/>
          </a:xfrm>
        </p:spPr>
        <p:txBody>
          <a:bodyPr>
            <a:normAutofit/>
          </a:bodyPr>
          <a:lstStyle/>
          <a:p>
            <a:r>
              <a:rPr lang="ru-RU" dirty="0"/>
              <a:t>Тщательный сбор анамнеза</a:t>
            </a:r>
          </a:p>
          <a:p>
            <a:r>
              <a:rPr lang="ru-RU" dirty="0"/>
              <a:t>Рентгенологическая диагностика (</a:t>
            </a:r>
            <a:r>
              <a:rPr lang="en-US" dirty="0" err="1"/>
              <a:t>Rvg</a:t>
            </a:r>
            <a:r>
              <a:rPr lang="ru-RU" dirty="0"/>
              <a:t>, ОПТГ, КТ);</a:t>
            </a:r>
          </a:p>
          <a:p>
            <a:r>
              <a:rPr lang="ru-RU" dirty="0"/>
              <a:t>Бережное отношение к мягким и костным тканям – техника выкраивания лоскута и ретракция мягких тканей, использование водяного осложнения, </a:t>
            </a:r>
            <a:r>
              <a:rPr lang="ru-RU" dirty="0" err="1"/>
              <a:t>слюноотсоса</a:t>
            </a:r>
            <a:endParaRPr lang="ru-RU" dirty="0"/>
          </a:p>
          <a:p>
            <a:r>
              <a:rPr lang="ru-RU" dirty="0"/>
              <a:t>Соблюдение правил асептики и антисептики</a:t>
            </a:r>
          </a:p>
          <a:p>
            <a:r>
              <a:rPr lang="ru-RU" dirty="0"/>
              <a:t>Тщательное ушивание раны, возможно дренирование раны</a:t>
            </a:r>
          </a:p>
          <a:p>
            <a:r>
              <a:rPr lang="ru-RU" dirty="0"/>
              <a:t>Лунки </a:t>
            </a:r>
            <a:r>
              <a:rPr lang="ru-RU" dirty="0" err="1"/>
              <a:t>полуретенированных</a:t>
            </a:r>
            <a:r>
              <a:rPr lang="ru-RU" dirty="0"/>
              <a:t> зубов могут быть заполнены </a:t>
            </a:r>
            <a:r>
              <a:rPr lang="ru-RU" dirty="0" err="1"/>
              <a:t>йодоформной</a:t>
            </a:r>
            <a:r>
              <a:rPr lang="ru-RU" dirty="0"/>
              <a:t> турундой с последующей поэтапной заменой</a:t>
            </a:r>
          </a:p>
          <a:p>
            <a:r>
              <a:rPr lang="ru-RU" dirty="0"/>
              <a:t>Лунка </a:t>
            </a:r>
            <a:r>
              <a:rPr lang="ru-RU" dirty="0" err="1"/>
              <a:t>ретенированного</a:t>
            </a:r>
            <a:r>
              <a:rPr lang="ru-RU" dirty="0"/>
              <a:t> зуба может быть заполнена кровяным сгустком, с добавлением </a:t>
            </a:r>
            <a:r>
              <a:rPr lang="ru-RU" dirty="0" err="1"/>
              <a:t>остеопластического</a:t>
            </a:r>
            <a:r>
              <a:rPr lang="ru-RU" dirty="0"/>
              <a:t> материала (</a:t>
            </a:r>
            <a:r>
              <a:rPr lang="en-US" dirty="0" err="1"/>
              <a:t>BioOSS</a:t>
            </a:r>
            <a:r>
              <a:rPr lang="en-US" dirty="0"/>
              <a:t>, </a:t>
            </a:r>
            <a:r>
              <a:rPr lang="ru-RU" dirty="0" err="1"/>
              <a:t>Коллапан</a:t>
            </a:r>
            <a:r>
              <a:rPr lang="ru-RU" dirty="0"/>
              <a:t>, </a:t>
            </a:r>
            <a:r>
              <a:rPr lang="ru-RU" dirty="0" err="1"/>
              <a:t>Каллопол</a:t>
            </a:r>
            <a:r>
              <a:rPr lang="ru-RU" dirty="0"/>
              <a:t>) или с применением  </a:t>
            </a:r>
            <a:r>
              <a:rPr lang="en-US" dirty="0"/>
              <a:t>PRP – </a:t>
            </a:r>
            <a:r>
              <a:rPr lang="ru-RU" dirty="0"/>
              <a:t>терапии.</a:t>
            </a:r>
          </a:p>
        </p:txBody>
      </p:sp>
    </p:spTree>
    <p:extLst>
      <p:ext uri="{BB962C8B-B14F-4D97-AF65-F5344CB8AC3E}">
        <p14:creationId xmlns:p14="http://schemas.microsoft.com/office/powerpoint/2010/main" val="4186580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8C954-3BD6-4368-A4A1-9E88B3FD5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1621" y="624110"/>
            <a:ext cx="6432991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P.S. </a:t>
            </a:r>
            <a:r>
              <a:rPr lang="ru-RU" dirty="0"/>
              <a:t>Сложное удаление зуба – это операция, к которой предъявляются требования как и к другим оперативным вмешательствам!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D1E42D-2DB2-427A-AE80-0A035E28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887" y="4779390"/>
            <a:ext cx="10137725" cy="11318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/>
              <a:t>Спасибо за внимание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62413E-4FEE-46EB-A94F-89AAE5A35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09097" cy="40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33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EE9977F-F55A-48CD-92A1-DDC36C57CC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Дистопия зубов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BC0229F-12B1-452A-A1A6-78DCDD9E75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ru-RU" altLang="ru-RU" sz="2400" dirty="0"/>
              <a:t>Происходит в результате несоответствия прорезывания зуба и роста челюсти</a:t>
            </a:r>
          </a:p>
          <a:p>
            <a:pPr eaLnBrk="1" hangingPunct="1">
              <a:defRPr/>
            </a:pPr>
            <a:r>
              <a:rPr lang="ru-RU" altLang="ru-RU" sz="2400" dirty="0"/>
              <a:t>Нарушения сроков прорезывания</a:t>
            </a:r>
          </a:p>
          <a:p>
            <a:pPr marL="0" indent="0">
              <a:buNone/>
              <a:defRPr/>
            </a:pPr>
            <a:endParaRPr lang="ru-RU" altLang="ru-RU" sz="2400" dirty="0"/>
          </a:p>
          <a:p>
            <a:pPr eaLnBrk="1" hangingPunct="1">
              <a:defRPr/>
            </a:pPr>
            <a:r>
              <a:rPr lang="ru-RU" altLang="ru-RU" sz="2400" dirty="0"/>
              <a:t>По частоте зубы распределяются следующим образом:</a:t>
            </a:r>
          </a:p>
          <a:p>
            <a:pPr eaLnBrk="1" hangingPunct="1">
              <a:defRPr/>
            </a:pPr>
            <a:r>
              <a:rPr lang="ru-RU" altLang="ru-RU" sz="2400" dirty="0"/>
              <a:t>Нижний третий моляр</a:t>
            </a:r>
          </a:p>
          <a:p>
            <a:pPr eaLnBrk="1" hangingPunct="1">
              <a:defRPr/>
            </a:pPr>
            <a:r>
              <a:rPr lang="ru-RU" altLang="ru-RU" sz="2400" dirty="0"/>
              <a:t>Верхний третий моляр</a:t>
            </a:r>
          </a:p>
          <a:p>
            <a:pPr eaLnBrk="1" hangingPunct="1">
              <a:defRPr/>
            </a:pPr>
            <a:r>
              <a:rPr lang="ru-RU" altLang="ru-RU" sz="2400" dirty="0"/>
              <a:t>Верхний клык</a:t>
            </a:r>
          </a:p>
          <a:p>
            <a:pPr eaLnBrk="1" hangingPunct="1">
              <a:defRPr/>
            </a:pPr>
            <a:r>
              <a:rPr lang="ru-RU" altLang="ru-RU" sz="2400" dirty="0"/>
              <a:t>Верхний и нижний премоляр</a:t>
            </a:r>
          </a:p>
          <a:p>
            <a:pPr eaLnBrk="1" hangingPunct="1">
              <a:defRPr/>
            </a:pPr>
            <a:r>
              <a:rPr lang="ru-RU" altLang="ru-RU" sz="2400" dirty="0"/>
              <a:t>Нижний резец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7499E53-A35E-4187-BF8E-8674A02C7C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Лечение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4F3F0C8-EDF6-42D2-83DC-7DCE3986A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При наличии перспективы устранения смещения зуба применимо ортодонтическое лечение</a:t>
            </a:r>
          </a:p>
          <a:p>
            <a:pPr eaLnBrk="1" hangingPunct="1"/>
            <a:r>
              <a:rPr lang="ru-RU" altLang="ru-RU"/>
              <a:t>При его неэффективности, наличии стойкой декубитальной язвы, воспалительных явлений показано удаление зуба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AE42519-EA35-4C91-B7C0-D4A49B3F1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Полуретенция 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88ABE05C-39F4-478D-8533-64165446D3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 - Неполное прорезывание зуба</a:t>
            </a:r>
          </a:p>
        </p:txBody>
      </p:sp>
      <p:pic>
        <p:nvPicPr>
          <p:cNvPr id="25604" name="Picture 5" descr="-15-728">
            <a:extLst>
              <a:ext uri="{FF2B5EF4-FFF2-40B4-BE49-F238E27FC236}">
                <a16:creationId xmlns:a16="http://schemas.microsoft.com/office/drawing/2014/main" id="{B34F1791-79E4-4835-8FBA-D1D439D06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26126" r="8333" b="14415"/>
          <a:stretch>
            <a:fillRect/>
          </a:stretch>
        </p:blipFill>
        <p:spPr bwMode="auto">
          <a:xfrm>
            <a:off x="2286000" y="2133600"/>
            <a:ext cx="81359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90F2748-E6D1-4217-9AB4-47A61F5F76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Клиника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8A7B4EC-9973-4008-A577-D69E02AE43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Отсутствие зуба в зубном ряду</a:t>
            </a:r>
          </a:p>
          <a:p>
            <a:pPr eaLnBrk="1" hangingPunct="1"/>
            <a:r>
              <a:rPr lang="ru-RU" altLang="ru-RU" dirty="0"/>
              <a:t>Прорезывание одного или двух бугров</a:t>
            </a:r>
          </a:p>
          <a:p>
            <a:pPr eaLnBrk="1" hangingPunct="1"/>
            <a:r>
              <a:rPr lang="ru-RU" altLang="ru-RU" dirty="0"/>
              <a:t>Часто сопровождается воспалением</a:t>
            </a:r>
          </a:p>
          <a:p>
            <a:pPr eaLnBrk="1" hangingPunct="1"/>
            <a:r>
              <a:rPr lang="ru-RU" altLang="ru-RU" dirty="0"/>
              <a:t>Обнаруживаться может случайно при рентгенологическом исследовании</a:t>
            </a:r>
          </a:p>
          <a:p>
            <a:pPr eaLnBrk="1" hangingPunct="1"/>
            <a:r>
              <a:rPr lang="ru-RU" altLang="ru-RU" dirty="0"/>
              <a:t>Лечение как и </a:t>
            </a:r>
            <a:r>
              <a:rPr lang="ru-RU" altLang="ru-RU" dirty="0" err="1"/>
              <a:t>дистопированных</a:t>
            </a:r>
            <a:r>
              <a:rPr lang="ru-RU" altLang="ru-RU" dirty="0"/>
              <a:t> зубов. Третьи моляры почти всегда подлежат удалению</a:t>
            </a:r>
          </a:p>
          <a:p>
            <a:pPr eaLnBrk="1" hangingPunct="1"/>
            <a:endParaRPr lang="ru-RU" alt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DA8EB3D-19CD-4105-8E47-066367C9B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/>
              <a:t>Ретенция зуба-задержка прорезывания полностью сформированного зуба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946DE57-0BE3-4441-BADE-5825E26D4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8001000" cy="52578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400"/>
              <a:t>Говорить о ретенции зуба имеет смысл только после наступления сроков прорезывания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/>
              <a:t>Чаще всего это касается зубов мудрости, клыков, премоляров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/>
              <a:t>Проявляется: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/>
              <a:t>Отсутствием зуба в зубном ряду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/>
              <a:t>Смещение соседних зубов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/>
              <a:t>Деформация кости в месте нахождения зуба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/>
              <a:t>Возможна выраженная боль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/>
              <a:t>Возможно присоединение воспаления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/>
              <a:t>Нередко сопровождается формированием кисты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/>
              <a:t>Подтверждение диагноза с помощью рентгенодиагностики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98F12-FA75-4D18-BAD8-A487D8094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Сложное удаление зуба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100C07-371E-4E16-AD8E-C0B0F1B17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84" y="1366611"/>
            <a:ext cx="11265031" cy="4741682"/>
          </a:xfrm>
        </p:spPr>
        <p:txBody>
          <a:bodyPr/>
          <a:lstStyle/>
          <a:p>
            <a:r>
              <a:rPr lang="ru-RU" dirty="0"/>
              <a:t>удаление при котором использование щипцов невозможно из-за разрушения зуба кариозным процессом, его положения в кости или мягких тканях.</a:t>
            </a:r>
          </a:p>
          <a:p>
            <a:r>
              <a:rPr lang="ru-RU" dirty="0"/>
              <a:t>используются дополнительные инструменты </a:t>
            </a:r>
          </a:p>
          <a:p>
            <a:r>
              <a:rPr lang="ru-RU" i="1" dirty="0"/>
              <a:t>для отслоения </a:t>
            </a:r>
            <a:r>
              <a:rPr lang="ru-RU" i="1" dirty="0" err="1"/>
              <a:t>слизисто-надкостнечного</a:t>
            </a:r>
            <a:r>
              <a:rPr lang="ru-RU" i="1" dirty="0"/>
              <a:t> лоскута </a:t>
            </a:r>
            <a:r>
              <a:rPr lang="ru-RU" dirty="0"/>
              <a:t>(</a:t>
            </a:r>
            <a:r>
              <a:rPr lang="ru-RU" dirty="0" err="1"/>
              <a:t>скайпель</a:t>
            </a:r>
            <a:r>
              <a:rPr lang="ru-RU" dirty="0"/>
              <a:t>, распатор), </a:t>
            </a:r>
          </a:p>
          <a:p>
            <a:r>
              <a:rPr lang="ru-RU" i="1" dirty="0"/>
              <a:t>остеотомии</a:t>
            </a:r>
            <a:r>
              <a:rPr lang="ru-RU" dirty="0"/>
              <a:t> (долото и молоток, бор-машина, </a:t>
            </a:r>
            <a:r>
              <a:rPr lang="ru-RU" dirty="0" err="1"/>
              <a:t>пьезотом</a:t>
            </a:r>
            <a:r>
              <a:rPr lang="ru-RU" dirty="0"/>
              <a:t>, костный лазер), </a:t>
            </a:r>
          </a:p>
          <a:p>
            <a:r>
              <a:rPr lang="ru-RU" i="1" dirty="0"/>
              <a:t>разделения корней или фрагментации коронки </a:t>
            </a:r>
            <a:r>
              <a:rPr lang="ru-RU" dirty="0"/>
              <a:t>(долото и молоток, бор-машина, </a:t>
            </a:r>
            <a:r>
              <a:rPr lang="ru-RU" dirty="0" err="1"/>
              <a:t>пьезотом</a:t>
            </a:r>
            <a:r>
              <a:rPr lang="ru-RU" dirty="0"/>
              <a:t>), </a:t>
            </a:r>
          </a:p>
          <a:p>
            <a:r>
              <a:rPr lang="ru-RU" i="1" dirty="0"/>
              <a:t>инструменты для извлечения зуба или его части </a:t>
            </a:r>
            <a:r>
              <a:rPr lang="ru-RU" dirty="0"/>
              <a:t>(элеваторы, </a:t>
            </a:r>
            <a:r>
              <a:rPr lang="ru-RU" dirty="0" err="1"/>
              <a:t>люксаторы</a:t>
            </a:r>
            <a:r>
              <a:rPr lang="ru-RU" dirty="0"/>
              <a:t>), </a:t>
            </a:r>
          </a:p>
          <a:p>
            <a:r>
              <a:rPr lang="ru-RU" i="1" dirty="0"/>
              <a:t>ушивания лоскута </a:t>
            </a:r>
            <a:r>
              <a:rPr lang="ru-RU" dirty="0"/>
              <a:t>(иглодержатель, шовный материал, ножницы)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07003E-EAB0-4CA5-9F0E-FF10E5B7B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781" y="4632490"/>
            <a:ext cx="5761219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20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09AE94-89B2-452B-B85B-0142A7FBB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842" y="1451384"/>
            <a:ext cx="7718753" cy="5082963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F4C5D6A-173D-40A0-A430-24D879E87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8700" y="323653"/>
            <a:ext cx="8915400" cy="1071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Вариант удаления </a:t>
            </a:r>
            <a:r>
              <a:rPr lang="ru-RU" sz="2000" dirty="0" err="1"/>
              <a:t>полуретенированного</a:t>
            </a:r>
            <a:r>
              <a:rPr lang="ru-RU" sz="2000" dirty="0"/>
              <a:t> </a:t>
            </a:r>
            <a:r>
              <a:rPr lang="ru-RU" sz="2000" dirty="0" err="1"/>
              <a:t>дистопированного</a:t>
            </a:r>
            <a:r>
              <a:rPr lang="ru-RU" sz="2000" dirty="0"/>
              <a:t> зуба нижней челюсти</a:t>
            </a:r>
          </a:p>
        </p:txBody>
      </p:sp>
    </p:spTree>
    <p:extLst>
      <p:ext uri="{BB962C8B-B14F-4D97-AF65-F5344CB8AC3E}">
        <p14:creationId xmlns:p14="http://schemas.microsoft.com/office/powerpoint/2010/main" val="464318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E89D5426-E079-4C34-B899-FE294FF7B6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974" y="401181"/>
            <a:ext cx="2657400" cy="21551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A4F27E-800D-46EC-80EE-828817A11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765" y="401181"/>
            <a:ext cx="8390039" cy="21551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886C6A-78A6-4CF2-8782-8B582E71C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863" y="2556348"/>
            <a:ext cx="5581114" cy="430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0769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</TotalTime>
  <Words>414</Words>
  <Application>Microsoft Office PowerPoint</Application>
  <PresentationFormat>Широкоэкранный</PresentationFormat>
  <Paragraphs>60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Легкий дым</vt:lpstr>
      <vt:lpstr>Кафедра стоматологии и челюстно-лицевой хирургии  Особенность удаления ретинированных и дистопированных зубов</vt:lpstr>
      <vt:lpstr>Дистопия зубов</vt:lpstr>
      <vt:lpstr>Лечение</vt:lpstr>
      <vt:lpstr>Полуретенция </vt:lpstr>
      <vt:lpstr>Клиника</vt:lpstr>
      <vt:lpstr>Ретенция зуба-задержка прорезывания полностью сформированного зуба</vt:lpstr>
      <vt:lpstr>Сложное удаление зуба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Послеоперационные осложнения</vt:lpstr>
      <vt:lpstr>Профилактика послеоперационных осложнений</vt:lpstr>
      <vt:lpstr>P.S. Сложное удаление зуба – это операция, к которой предъявляются требования как и к другим оперативным вмешательствам!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стоматологии и челюстно-лицевой хирургии  Особенность удаления ретинированных и дистопированных зубов</dc:title>
  <dc:creator>Евгений</dc:creator>
  <cp:lastModifiedBy>Евгений</cp:lastModifiedBy>
  <cp:revision>5</cp:revision>
  <dcterms:created xsi:type="dcterms:W3CDTF">2020-04-05T14:48:00Z</dcterms:created>
  <dcterms:modified xsi:type="dcterms:W3CDTF">2020-04-05T15:33:19Z</dcterms:modified>
</cp:coreProperties>
</file>